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257" r:id="rId3"/>
    <p:sldId id="272" r:id="rId4"/>
    <p:sldId id="267" r:id="rId5"/>
    <p:sldId id="266" r:id="rId6"/>
    <p:sldId id="259" r:id="rId7"/>
    <p:sldId id="281" r:id="rId8"/>
    <p:sldId id="284" r:id="rId9"/>
    <p:sldId id="282" r:id="rId10"/>
    <p:sldId id="283" r:id="rId11"/>
    <p:sldId id="285" r:id="rId12"/>
    <p:sldId id="286" r:id="rId13"/>
    <p:sldId id="261" r:id="rId14"/>
    <p:sldId id="277" r:id="rId15"/>
    <p:sldId id="268" r:id="rId16"/>
    <p:sldId id="271" r:id="rId17"/>
    <p:sldId id="278" r:id="rId18"/>
    <p:sldId id="279" r:id="rId19"/>
    <p:sldId id="262" r:id="rId20"/>
    <p:sldId id="263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260" r:id="rId30"/>
    <p:sldId id="275" r:id="rId31"/>
    <p:sldId id="280" r:id="rId32"/>
    <p:sldId id="287" r:id="rId33"/>
    <p:sldId id="288" r:id="rId34"/>
    <p:sldId id="292" r:id="rId35"/>
    <p:sldId id="291" r:id="rId36"/>
    <p:sldId id="289" r:id="rId37"/>
    <p:sldId id="290" r:id="rId38"/>
    <p:sldId id="276" r:id="rId39"/>
    <p:sldId id="265" r:id="rId40"/>
    <p:sldId id="293" r:id="rId41"/>
    <p:sldId id="294" r:id="rId42"/>
    <p:sldId id="295" r:id="rId43"/>
    <p:sldId id="296" r:id="rId44"/>
    <p:sldId id="274" r:id="rId45"/>
    <p:sldId id="273" r:id="rId46"/>
    <p:sldId id="25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651E3-8694-4F46-AB0C-60A285DD42B2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6D1A9-A33E-4C27-81BB-B5E8B51F5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9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D8B3B-2139-4670-A400-5F4996C874BC}" type="slidenum">
              <a:rPr lang="en-US"/>
              <a:pPr/>
              <a:t>2</a:t>
            </a:fld>
            <a:endParaRPr lang="en-US"/>
          </a:p>
        </p:txBody>
      </p:sp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08-01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Evidence for a Chemical Reaction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Each of the above is evidence for a chemical reaction: (a) the gas bubbles released from magnesium metal in acid; (b) the heat and light released from potassium metal in water; and (c) the color change and the precipitate produced by two aqueous solutions.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Each of the changes shows evidence of a chemical reaction.  New substances are formed and energy is released or absorbed when a reaction occurs.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D7091-66FF-4887-9146-362409E5069B}" type="slidenum">
              <a:rPr lang="en-US"/>
              <a:pPr/>
              <a:t>19</a:t>
            </a:fld>
            <a:endParaRPr lang="en-US"/>
          </a:p>
        </p:txBody>
      </p:sp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08-01-04EQ10-UN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sodium chloride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Chemical equation of two sodium chloride and its molecular models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This is a combination reaction.  One product is produced from the two reactants.  Note that the equation is balanced.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85B4B-D1F6-4386-8EB2-41D98508B6E7}" type="slidenum">
              <a:rPr lang="en-US"/>
              <a:pPr/>
              <a:t>20</a:t>
            </a:fld>
            <a:endParaRPr lang="en-US"/>
          </a:p>
        </p:txBody>
      </p:sp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08-01-01EQ7-UN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Water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Chemical equation of  two water and its molecular atoms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We should clear fractions by multiplying all coefficients by a number that will make all the coefficients whole numbers.  Here we multiplied all the coefficients by 2 to make whole-number coefficients.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B76A9-DCFD-4080-B486-B3FDD9538E9A}" type="slidenum">
              <a:rPr lang="en-US"/>
              <a:pPr/>
              <a:t>29</a:t>
            </a:fld>
            <a:endParaRPr lang="en-US"/>
          </a:p>
        </p:txBody>
      </p:sp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08-T02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8.2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Solubility Rules for Ionic Compounds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 that Rule 1 "trumps" other rules, i.e., compounds of Group IA (1) metals and ammonium ion are always soluble.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3DAF79-DB17-459C-A13F-CCBBF4F242A7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45298-210E-4DD0-999E-06035E4342B4}" type="slidenum">
              <a:rPr lang="en-US"/>
              <a:pPr/>
              <a:t>31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50DAA-D7D6-44F7-84D6-47024DD1DF6D}" type="slidenum">
              <a:rPr lang="en-US"/>
              <a:pPr/>
              <a:t>39</a:t>
            </a:fld>
            <a:endParaRPr lang="en-US"/>
          </a:p>
        </p:txBody>
      </p:sp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08-01-10EQ13-UN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Calcium and water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Chemical equation of calcium hydroxide and its molecular models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This is a single-replacement reaction.  Two products are produced from the two reactants.  One element replaces another.  Note that the equation is balanced.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FED05-A50A-40A1-BCFF-138AE2B2A26F}" type="slidenum">
              <a:rPr lang="en-US"/>
              <a:pPr/>
              <a:t>44</a:t>
            </a:fld>
            <a:endParaRPr lang="en-US"/>
          </a:p>
        </p:txBody>
      </p:sp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13-T08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13.8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Summary of the Reactions Producing Water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Four major types of reactions that produce water. 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8A05C-10E7-477B-82EC-BB7CC6A11504}" type="slidenum">
              <a:rPr lang="en-US"/>
              <a:pPr/>
              <a:t>45</a:t>
            </a:fld>
            <a:endParaRPr lang="en-US"/>
          </a:p>
        </p:txBody>
      </p:sp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13-T07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13.7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Summary of the Reactions of Water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Reactions of three types of compounds with water.  Nonmetal oxides form acidic solutions.  Active metals produce hydrogen gas and a basic solution.  Metal oxides form basic solutions.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DF368-6109-452C-9DD8-EC0B273F8D4A}" type="slidenum">
              <a:rPr lang="en-US"/>
              <a:pPr/>
              <a:t>4</a:t>
            </a:fld>
            <a:endParaRPr lang="en-US"/>
          </a:p>
        </p:txBody>
      </p:sp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08-01-21CREx14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precipitation reaction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Composite of 3 photos: 1) 2 clear solutions; 2) yellow precipitate starts; 3) clear solution turns to yellow.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This is a double-replacement reaction.  One of the products is insoluble in water.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0BF90-94A9-42E0-AAB8-E2E4E882ADBC}" type="slidenum">
              <a:rPr lang="en-US"/>
              <a:pPr/>
              <a:t>5</a:t>
            </a:fld>
            <a:endParaRPr lang="en-US"/>
          </a:p>
        </p:txBody>
      </p:sp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08-01-20CRKC10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Hydrochloric acid and baking soda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Composite of 3 photos: In test tube 1) dropper over white powder; 2) white powder starting to become yellow foam; 3) yellow foam.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This reaction produces a gas as well as an aqueous solution.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519A9-E0DF-4416-8719-C33C5F0A1C81}" type="slidenum">
              <a:rPr lang="en-US"/>
              <a:pPr/>
              <a:t>6</a:t>
            </a:fld>
            <a:endParaRPr lang="en-US"/>
          </a:p>
        </p:txBody>
      </p:sp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08-T01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8.1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Chemical Equation Symbols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These symbols are used to describe the details of the conditions in a chemical reaction and to describe the products and reactants.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FD3E0-22A4-43EA-BC6C-166D3E994BFB}" type="slidenum">
              <a:rPr lang="en-US"/>
              <a:pPr/>
              <a:t>13</a:t>
            </a:fld>
            <a:endParaRPr lang="en-US"/>
          </a:p>
        </p:txBody>
      </p:sp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08-T03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8.3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Basic Types of Chemical Reactions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These are the basic types of chemical reactions.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85BD5-7E1B-42DB-9B80-D7EA97239B91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36F02-C6CB-4B5E-9C0A-6323501D29AB}" type="slidenum">
              <a:rPr lang="en-US"/>
              <a:pPr/>
              <a:t>17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B2BF4-CBD3-442A-A3A4-4E8B323A7266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3697-D312-4297-8705-1DF3D379CAF0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186-BE05-4355-82F7-671FE66B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3697-D312-4297-8705-1DF3D379CAF0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186-BE05-4355-82F7-671FE66B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3697-D312-4297-8705-1DF3D379CAF0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186-BE05-4355-82F7-671FE66B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3697-D312-4297-8705-1DF3D379CAF0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186-BE05-4355-82F7-671FE66B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3697-D312-4297-8705-1DF3D379CAF0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186-BE05-4355-82F7-671FE66B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3697-D312-4297-8705-1DF3D379CAF0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186-BE05-4355-82F7-671FE66B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3697-D312-4297-8705-1DF3D379CAF0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186-BE05-4355-82F7-671FE66B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3697-D312-4297-8705-1DF3D379CAF0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186-BE05-4355-82F7-671FE66B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3697-D312-4297-8705-1DF3D379CAF0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186-BE05-4355-82F7-671FE66B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3697-D312-4297-8705-1DF3D379CAF0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186-BE05-4355-82F7-671FE66B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3697-D312-4297-8705-1DF3D379CAF0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186-BE05-4355-82F7-671FE66B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63697-D312-4297-8705-1DF3D379CAF0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08186-BE05-4355-82F7-671FE66B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Chemistry 120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7543800" cy="144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</a:t>
            </a:r>
            <a:r>
              <a:rPr lang="en-US" sz="3600" dirty="0"/>
              <a:t>8</a:t>
            </a:r>
            <a:r>
              <a:rPr lang="en-US" sz="3600" dirty="0" smtClean="0"/>
              <a:t>: Chemical Reactions</a:t>
            </a:r>
          </a:p>
          <a:p>
            <a:r>
              <a:rPr lang="en-US" sz="3600" dirty="0" smtClean="0"/>
              <a:t>Chapter 9: Chemical Change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Conventional, Total Ionic and Net Ionic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spectator ions in the total ionic equation?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Cd</a:t>
            </a:r>
            <a:r>
              <a:rPr lang="en-US" baseline="30000" dirty="0" smtClean="0"/>
              <a:t>2+</a:t>
            </a:r>
            <a:r>
              <a:rPr lang="en-US" dirty="0" smtClean="0"/>
              <a:t>, Br</a:t>
            </a:r>
            <a:r>
              <a:rPr lang="en-US" baseline="30000" dirty="0" smtClean="0"/>
              <a:t>-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AsO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3-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Br</a:t>
            </a:r>
            <a:r>
              <a:rPr lang="en-US" baseline="30000" dirty="0" smtClean="0"/>
              <a:t>-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Cd</a:t>
            </a:r>
            <a:r>
              <a:rPr lang="en-US" baseline="30000" dirty="0" smtClean="0"/>
              <a:t>2+</a:t>
            </a:r>
            <a:r>
              <a:rPr lang="en-US" dirty="0" smtClean="0"/>
              <a:t>, AsO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3-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Cd</a:t>
            </a:r>
            <a:r>
              <a:rPr lang="en-US" baseline="30000" dirty="0" smtClean="0"/>
              <a:t>2+</a:t>
            </a:r>
            <a:r>
              <a:rPr lang="en-US" dirty="0" smtClean="0"/>
              <a:t>, Br</a:t>
            </a:r>
            <a:r>
              <a:rPr lang="en-US" baseline="30000" dirty="0" smtClean="0"/>
              <a:t>-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As</a:t>
            </a:r>
            <a:r>
              <a:rPr lang="en-US" baseline="30000" dirty="0" smtClean="0"/>
              <a:t>3-</a:t>
            </a:r>
            <a:r>
              <a:rPr lang="en-US" dirty="0" smtClean="0"/>
              <a:t>, O</a:t>
            </a:r>
            <a:r>
              <a:rPr lang="en-US" baseline="30000" dirty="0" smtClean="0"/>
              <a:t>2-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 spectator ions</a:t>
            </a:r>
            <a:endParaRPr lang="en-US" baseline="30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Conventional, Total Ionic and Net Ionic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Zinc metal reacts with aqueous copper(II) chloride to produce copper solid and aqueous zinc chloride. </a:t>
            </a:r>
          </a:p>
          <a:p>
            <a:r>
              <a:rPr lang="en-US" dirty="0" smtClean="0"/>
              <a:t>What is the net ionic equation?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Zn </a:t>
            </a:r>
            <a:r>
              <a:rPr lang="en-US" baseline="-25000" dirty="0" smtClean="0"/>
              <a:t>(s)</a:t>
            </a:r>
            <a:r>
              <a:rPr lang="en-US" dirty="0" smtClean="0"/>
              <a:t> + CuCl</a:t>
            </a:r>
            <a:r>
              <a:rPr lang="en-US" baseline="-25000" dirty="0" smtClean="0"/>
              <a:t>2 (aq) </a:t>
            </a:r>
            <a:r>
              <a:rPr lang="en-US" dirty="0" smtClean="0">
                <a:sym typeface="Wingdings" pitchFamily="2" charset="2"/>
              </a:rPr>
              <a:t> Cu </a:t>
            </a:r>
            <a:r>
              <a:rPr lang="en-US" baseline="-25000" dirty="0" smtClean="0">
                <a:sym typeface="Wingdings" pitchFamily="2" charset="2"/>
              </a:rPr>
              <a:t>(s) </a:t>
            </a:r>
            <a:r>
              <a:rPr lang="en-US" dirty="0" smtClean="0">
                <a:sym typeface="Wingdings" pitchFamily="2" charset="2"/>
              </a:rPr>
              <a:t>+ ZnCl</a:t>
            </a:r>
            <a:r>
              <a:rPr lang="en-US" baseline="-25000" dirty="0" smtClean="0">
                <a:sym typeface="Wingdings" pitchFamily="2" charset="2"/>
              </a:rPr>
              <a:t>2 (aq)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ym typeface="Wingdings" pitchFamily="2" charset="2"/>
              </a:rPr>
              <a:t>Zn </a:t>
            </a:r>
            <a:r>
              <a:rPr lang="en-US" sz="2800" baseline="-25000" dirty="0" smtClean="0">
                <a:sym typeface="Wingdings" pitchFamily="2" charset="2"/>
              </a:rPr>
              <a:t>(s) </a:t>
            </a:r>
            <a:r>
              <a:rPr lang="en-US" sz="2800" dirty="0" smtClean="0">
                <a:sym typeface="Wingdings" pitchFamily="2" charset="2"/>
              </a:rPr>
              <a:t>+ Cu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+ 2 </a:t>
            </a:r>
            <a:r>
              <a:rPr lang="en-US" sz="2800" dirty="0" err="1" smtClean="0">
                <a:sym typeface="Wingdings" pitchFamily="2" charset="2"/>
              </a:rPr>
              <a:t>Cl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 Cu</a:t>
            </a:r>
            <a:r>
              <a:rPr lang="en-US" sz="2800" baseline="-25000" dirty="0" smtClean="0">
                <a:sym typeface="Wingdings" pitchFamily="2" charset="2"/>
              </a:rPr>
              <a:t> (s) </a:t>
            </a:r>
            <a:r>
              <a:rPr lang="en-US" sz="2800" dirty="0" smtClean="0">
                <a:sym typeface="Wingdings" pitchFamily="2" charset="2"/>
              </a:rPr>
              <a:t>+ Zn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+ 2 </a:t>
            </a:r>
            <a:r>
              <a:rPr lang="en-US" sz="2800" dirty="0" err="1" smtClean="0">
                <a:sym typeface="Wingdings" pitchFamily="2" charset="2"/>
              </a:rPr>
              <a:t>Cl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baseline="-25000" dirty="0" smtClean="0">
                <a:sym typeface="Wingdings" pitchFamily="2" charset="2"/>
              </a:rPr>
              <a:t>(aq)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ym typeface="Wingdings" pitchFamily="2" charset="2"/>
              </a:rPr>
              <a:t>Zn </a:t>
            </a:r>
            <a:r>
              <a:rPr lang="en-US" sz="2800" baseline="-25000" dirty="0" smtClean="0">
                <a:sym typeface="Wingdings" pitchFamily="2" charset="2"/>
              </a:rPr>
              <a:t>(s) </a:t>
            </a:r>
            <a:r>
              <a:rPr lang="en-US" sz="2800" dirty="0" smtClean="0">
                <a:sym typeface="Wingdings" pitchFamily="2" charset="2"/>
              </a:rPr>
              <a:t>+ Cu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 Cu</a:t>
            </a:r>
            <a:r>
              <a:rPr lang="en-US" sz="2800" baseline="-25000" dirty="0" smtClean="0">
                <a:sym typeface="Wingdings" pitchFamily="2" charset="2"/>
              </a:rPr>
              <a:t> (s) </a:t>
            </a:r>
            <a:r>
              <a:rPr lang="en-US" sz="2800" dirty="0" smtClean="0">
                <a:sym typeface="Wingdings" pitchFamily="2" charset="2"/>
              </a:rPr>
              <a:t>+ Zn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baseline="-25000" dirty="0" smtClean="0">
                <a:sym typeface="Wingdings" pitchFamily="2" charset="2"/>
              </a:rPr>
              <a:t>(aq)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ym typeface="Wingdings" pitchFamily="2" charset="2"/>
              </a:rPr>
              <a:t>Zn </a:t>
            </a:r>
            <a:r>
              <a:rPr lang="en-US" sz="2800" baseline="-25000" dirty="0" smtClean="0">
                <a:sym typeface="Wingdings" pitchFamily="2" charset="2"/>
              </a:rPr>
              <a:t>(s) </a:t>
            </a:r>
            <a:r>
              <a:rPr lang="en-US" sz="2800" dirty="0" smtClean="0">
                <a:sym typeface="Wingdings" pitchFamily="2" charset="2"/>
              </a:rPr>
              <a:t>+ Cu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+ 2 </a:t>
            </a:r>
            <a:r>
              <a:rPr lang="en-US" sz="2800" dirty="0" err="1" smtClean="0">
                <a:sym typeface="Wingdings" pitchFamily="2" charset="2"/>
              </a:rPr>
              <a:t>Cl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 Cu</a:t>
            </a:r>
            <a:r>
              <a:rPr lang="en-US" sz="2800" baseline="-25000" dirty="0" smtClean="0">
                <a:sym typeface="Wingdings" pitchFamily="2" charset="2"/>
              </a:rPr>
              <a:t> (s) </a:t>
            </a:r>
            <a:r>
              <a:rPr lang="en-US" sz="2800" dirty="0" smtClean="0">
                <a:sym typeface="Wingdings" pitchFamily="2" charset="2"/>
              </a:rPr>
              <a:t>+ ZnCl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baseline="-25000" dirty="0" smtClean="0">
                <a:sym typeface="Wingdings" pitchFamily="2" charset="2"/>
              </a:rPr>
              <a:t>(aq)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All spectator ions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Conventional, Total Ionic and Net Ionic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Aqueous ammonium nitrate reacts with aqueous sodium hydroxide to produce aqueous sodium nitrate and ammonia gas and water.</a:t>
            </a:r>
          </a:p>
          <a:p>
            <a:r>
              <a:rPr lang="en-US" dirty="0" smtClean="0"/>
              <a:t>What is the total ionic equation?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NO</a:t>
            </a:r>
            <a:r>
              <a:rPr lang="en-US" sz="2800" baseline="-25000" dirty="0" smtClean="0"/>
              <a:t>3 (aq) </a:t>
            </a:r>
            <a:r>
              <a:rPr lang="en-US" sz="2800" dirty="0" smtClean="0"/>
              <a:t>+ </a:t>
            </a:r>
            <a:r>
              <a:rPr lang="en-US" sz="2800" dirty="0" err="1" smtClean="0"/>
              <a:t>NaOH</a:t>
            </a:r>
            <a:r>
              <a:rPr lang="en-US" sz="2800" dirty="0" smtClean="0"/>
              <a:t> </a:t>
            </a:r>
            <a:r>
              <a:rPr lang="en-US" sz="2800" baseline="-25000" dirty="0" smtClean="0"/>
              <a:t>(aq) </a:t>
            </a:r>
            <a:r>
              <a:rPr lang="en-US" sz="2800" dirty="0" smtClean="0">
                <a:sym typeface="Wingdings" pitchFamily="2" charset="2"/>
              </a:rPr>
              <a:t> NaNO</a:t>
            </a:r>
            <a:r>
              <a:rPr lang="en-US" sz="2800" baseline="-25000" dirty="0" smtClean="0">
                <a:sym typeface="Wingdings" pitchFamily="2" charset="2"/>
              </a:rPr>
              <a:t>3 (aq) </a:t>
            </a:r>
            <a:r>
              <a:rPr lang="en-US" sz="2800" dirty="0" smtClean="0">
                <a:sym typeface="Wingdings" pitchFamily="2" charset="2"/>
              </a:rPr>
              <a:t>+ NH</a:t>
            </a:r>
            <a:r>
              <a:rPr lang="en-US" sz="2800" baseline="-25000" dirty="0" smtClean="0">
                <a:sym typeface="Wingdings" pitchFamily="2" charset="2"/>
              </a:rPr>
              <a:t>3 (g) </a:t>
            </a:r>
            <a:r>
              <a:rPr lang="en-US" sz="2800" dirty="0" smtClean="0">
                <a:sym typeface="Wingdings" pitchFamily="2" charset="2"/>
              </a:rPr>
              <a:t>+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</a:t>
            </a:r>
            <a:r>
              <a:rPr lang="en-US" sz="2800" baseline="-25000" dirty="0" smtClean="0">
                <a:sym typeface="Wingdings" pitchFamily="2" charset="2"/>
              </a:rPr>
              <a:t>(l)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NH</a:t>
            </a:r>
            <a:r>
              <a:rPr lang="en-US" sz="2000" baseline="-25000" dirty="0" smtClean="0"/>
              <a:t>4 </a:t>
            </a:r>
            <a:r>
              <a:rPr lang="en-US" sz="2000" baseline="30000" dirty="0" smtClean="0"/>
              <a:t>+</a:t>
            </a:r>
            <a:r>
              <a:rPr lang="en-US" sz="2000" baseline="-25000" dirty="0" smtClean="0"/>
              <a:t> (aq) </a:t>
            </a:r>
            <a:r>
              <a:rPr lang="en-US" sz="2000" dirty="0" smtClean="0"/>
              <a:t>+ NO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  <a:r>
              <a:rPr lang="en-US" sz="2000" baseline="-25000" dirty="0" smtClean="0"/>
              <a:t> (aq) </a:t>
            </a:r>
            <a:r>
              <a:rPr lang="en-US" sz="2000" dirty="0" smtClean="0"/>
              <a:t>+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  <a:r>
              <a:rPr lang="en-US" sz="2000" baseline="-25000" dirty="0" smtClean="0"/>
              <a:t>(aq) </a:t>
            </a:r>
            <a:r>
              <a:rPr lang="en-US" sz="2000" dirty="0" smtClean="0"/>
              <a:t>+ OH- </a:t>
            </a:r>
            <a:r>
              <a:rPr lang="en-US" sz="2000" baseline="-25000" dirty="0" smtClean="0"/>
              <a:t>(aq) </a:t>
            </a:r>
            <a:r>
              <a:rPr lang="en-US" sz="2000" dirty="0" smtClean="0">
                <a:sym typeface="Wingdings" pitchFamily="2" charset="2"/>
              </a:rPr>
              <a:t> Na</a:t>
            </a:r>
            <a:r>
              <a:rPr lang="en-US" sz="2000" baseline="30000" dirty="0" smtClean="0">
                <a:sym typeface="Wingdings" pitchFamily="2" charset="2"/>
              </a:rPr>
              <a:t>+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aseline="-25000" dirty="0" smtClean="0">
                <a:sym typeface="Wingdings" pitchFamily="2" charset="2"/>
              </a:rPr>
              <a:t>(aq) </a:t>
            </a:r>
            <a:r>
              <a:rPr lang="en-US" sz="2000" dirty="0" smtClean="0">
                <a:sym typeface="Wingdings" pitchFamily="2" charset="2"/>
              </a:rPr>
              <a:t>+ NO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baseline="30000" dirty="0" smtClean="0">
                <a:sym typeface="Wingdings" pitchFamily="2" charset="2"/>
              </a:rPr>
              <a:t>-</a:t>
            </a:r>
            <a:r>
              <a:rPr lang="en-US" sz="2000" baseline="-25000" dirty="0" smtClean="0">
                <a:sym typeface="Wingdings" pitchFamily="2" charset="2"/>
              </a:rPr>
              <a:t> (aq) </a:t>
            </a:r>
            <a:r>
              <a:rPr lang="en-US" sz="2000" dirty="0" smtClean="0">
                <a:sym typeface="Wingdings" pitchFamily="2" charset="2"/>
              </a:rPr>
              <a:t>+ NH</a:t>
            </a:r>
            <a:r>
              <a:rPr lang="en-US" sz="2000" baseline="-25000" dirty="0" smtClean="0">
                <a:sym typeface="Wingdings" pitchFamily="2" charset="2"/>
              </a:rPr>
              <a:t>3 (g) </a:t>
            </a:r>
            <a:r>
              <a:rPr lang="en-US" sz="2000" dirty="0" smtClean="0">
                <a:sym typeface="Wingdings" pitchFamily="2" charset="2"/>
              </a:rPr>
              <a:t>+ H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O </a:t>
            </a:r>
            <a:r>
              <a:rPr lang="en-US" sz="2000" baseline="-25000" dirty="0" smtClean="0">
                <a:sym typeface="Wingdings" pitchFamily="2" charset="2"/>
              </a:rPr>
              <a:t>(l)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NH</a:t>
            </a:r>
            <a:r>
              <a:rPr lang="en-US" sz="2800" baseline="-25000" dirty="0" smtClean="0"/>
              <a:t>4 </a:t>
            </a:r>
            <a:r>
              <a:rPr lang="en-US" sz="2800" baseline="30000" dirty="0" smtClean="0"/>
              <a:t>+</a:t>
            </a:r>
            <a:r>
              <a:rPr lang="en-US" sz="2800" baseline="-25000" dirty="0" smtClean="0"/>
              <a:t> (aq) </a:t>
            </a:r>
            <a:r>
              <a:rPr lang="en-US" sz="2800" dirty="0" smtClean="0"/>
              <a:t>+ OH- </a:t>
            </a:r>
            <a:r>
              <a:rPr lang="en-US" sz="2800" baseline="-25000" dirty="0" smtClean="0"/>
              <a:t>(aq) </a:t>
            </a:r>
            <a:r>
              <a:rPr lang="en-US" sz="2800" dirty="0" smtClean="0">
                <a:sym typeface="Wingdings" pitchFamily="2" charset="2"/>
              </a:rPr>
              <a:t> NH</a:t>
            </a:r>
            <a:r>
              <a:rPr lang="en-US" sz="2800" baseline="-25000" dirty="0" smtClean="0">
                <a:sym typeface="Wingdings" pitchFamily="2" charset="2"/>
              </a:rPr>
              <a:t>3 (g) </a:t>
            </a:r>
            <a:r>
              <a:rPr lang="en-US" sz="2800" dirty="0" smtClean="0">
                <a:sym typeface="Wingdings" pitchFamily="2" charset="2"/>
              </a:rPr>
              <a:t>+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</a:t>
            </a:r>
            <a:r>
              <a:rPr lang="en-US" sz="2800" baseline="-25000" dirty="0" smtClean="0">
                <a:sym typeface="Wingdings" pitchFamily="2" charset="2"/>
              </a:rPr>
              <a:t>(l)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All spectator ions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925955"/>
            <a:ext cx="9029700" cy="30060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4" name="Picture1" descr="08T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38200"/>
            <a:ext cx="8991600" cy="4110037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89916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Common Strong Acids and Bases</a:t>
            </a:r>
          </a:p>
        </p:txBody>
      </p:sp>
      <p:sp>
        <p:nvSpPr>
          <p:cNvPr id="5123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	</a:t>
            </a:r>
            <a:r>
              <a:rPr lang="en-US" sz="2400" u="sng" smtClean="0">
                <a:latin typeface="Arial" charset="0"/>
              </a:rPr>
              <a:t>Common Strong Acids</a:t>
            </a:r>
          </a:p>
          <a:p>
            <a:pPr eaLnBrk="1" hangingPunct="1">
              <a:buFont typeface="Arial" charset="0"/>
              <a:buNone/>
            </a:pPr>
            <a:endParaRPr lang="en-US" sz="2400" b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Arial" charset="0"/>
              </a:rPr>
              <a:t>	</a:t>
            </a:r>
            <a:r>
              <a:rPr lang="en-US" sz="1600" smtClean="0">
                <a:latin typeface="Arial" charset="0"/>
              </a:rPr>
              <a:t>Hydrochloric acid	HCl</a:t>
            </a:r>
            <a:r>
              <a:rPr lang="en-US" sz="1600" baseline="-25000" smtClean="0">
                <a:latin typeface="Arial" charset="0"/>
              </a:rPr>
              <a:t> (aq)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Hydrobromic acid	HBr</a:t>
            </a:r>
            <a:r>
              <a:rPr lang="en-US" sz="1600" baseline="-25000" smtClean="0">
                <a:latin typeface="Arial" charset="0"/>
              </a:rPr>
              <a:t> 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Hydroiodic acid		HI </a:t>
            </a:r>
            <a:r>
              <a:rPr lang="en-US" sz="1600" baseline="-25000" smtClean="0">
                <a:latin typeface="Arial" charset="0"/>
              </a:rPr>
              <a:t>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Perchloric acid		HClO</a:t>
            </a:r>
            <a:r>
              <a:rPr lang="en-US" sz="1600" baseline="-25000" smtClean="0">
                <a:latin typeface="Arial" charset="0"/>
              </a:rPr>
              <a:t>4 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Chloric acid		HClO</a:t>
            </a:r>
            <a:r>
              <a:rPr lang="en-US" sz="1600" baseline="-25000" smtClean="0">
                <a:latin typeface="Arial" charset="0"/>
              </a:rPr>
              <a:t>3 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Nitric acid		HNO</a:t>
            </a:r>
            <a:r>
              <a:rPr lang="en-US" sz="1600" baseline="-25000" smtClean="0">
                <a:latin typeface="Arial" charset="0"/>
              </a:rPr>
              <a:t>3 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Sulfuric acid		H</a:t>
            </a:r>
            <a:r>
              <a:rPr lang="en-US" sz="1600" baseline="-25000" smtClean="0">
                <a:latin typeface="Arial" charset="0"/>
              </a:rPr>
              <a:t>2</a:t>
            </a:r>
            <a:r>
              <a:rPr lang="en-US" sz="1600" smtClean="0">
                <a:latin typeface="Arial" charset="0"/>
              </a:rPr>
              <a:t>SO</a:t>
            </a:r>
            <a:r>
              <a:rPr lang="en-US" sz="1600" baseline="-25000" smtClean="0">
                <a:latin typeface="Arial" charset="0"/>
              </a:rPr>
              <a:t>4 (aq)</a:t>
            </a:r>
          </a:p>
          <a:p>
            <a:pPr eaLnBrk="1" hangingPunct="1">
              <a:buFont typeface="Arial" charset="0"/>
              <a:buNone/>
            </a:pP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1600" smtClean="0">
              <a:latin typeface="Arial" charset="0"/>
            </a:endParaRPr>
          </a:p>
        </p:txBody>
      </p:sp>
      <p:sp>
        <p:nvSpPr>
          <p:cNvPr id="5124" name="Rectangle 6"/>
          <p:cNvSpPr>
            <a:spLocks noGrp="1"/>
          </p:cNvSpPr>
          <p:nvPr>
            <p:ph type="body" sz="half" idx="2"/>
          </p:nvPr>
        </p:nvSpPr>
        <p:spPr>
          <a:xfrm>
            <a:off x="4572000" y="1447800"/>
            <a:ext cx="4114800" cy="4678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/>
              <a:t>	</a:t>
            </a:r>
            <a:r>
              <a:rPr lang="en-US" sz="2400" u="sng" smtClean="0">
                <a:latin typeface="Arial" charset="0"/>
              </a:rPr>
              <a:t>Common Strong Bases</a:t>
            </a:r>
          </a:p>
          <a:p>
            <a:pPr eaLnBrk="1" hangingPunct="1">
              <a:buFont typeface="Arial" charset="0"/>
              <a:buNone/>
            </a:pPr>
            <a:endParaRPr lang="en-US" sz="1200" b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/>
              <a:t>	</a:t>
            </a:r>
            <a:r>
              <a:rPr lang="en-US" sz="1600" smtClean="0">
                <a:latin typeface="Arial" charset="0"/>
              </a:rPr>
              <a:t>Lithium hydroxide	LiOH</a:t>
            </a:r>
            <a:r>
              <a:rPr lang="en-US" sz="1600" baseline="-25000" smtClean="0">
                <a:latin typeface="Arial" charset="0"/>
              </a:rPr>
              <a:t> (aq) 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Sodium hydroxide	NaOH </a:t>
            </a:r>
            <a:r>
              <a:rPr lang="en-US" sz="1600" baseline="-25000" smtClean="0">
                <a:latin typeface="Arial" charset="0"/>
              </a:rPr>
              <a:t>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Potassium hydroxide	KOH </a:t>
            </a:r>
            <a:r>
              <a:rPr lang="en-US" sz="1600" baseline="-25000" smtClean="0">
                <a:latin typeface="Arial" charset="0"/>
              </a:rPr>
              <a:t>(aq)</a:t>
            </a:r>
            <a:endParaRPr lang="en-US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Strontium hydroxide	Sr(OH)</a:t>
            </a:r>
            <a:r>
              <a:rPr lang="en-US" sz="1600" baseline="-25000" smtClean="0">
                <a:latin typeface="Arial" charset="0"/>
              </a:rPr>
              <a:t>2</a:t>
            </a:r>
            <a:r>
              <a:rPr lang="en-US" sz="1600" smtClean="0">
                <a:latin typeface="Arial" charset="0"/>
              </a:rPr>
              <a:t> </a:t>
            </a:r>
            <a:r>
              <a:rPr lang="en-US" sz="1600" baseline="-25000" smtClean="0">
                <a:latin typeface="Arial" charset="0"/>
              </a:rPr>
              <a:t>(aq)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Barium hydroxide	Ba(OH)</a:t>
            </a:r>
            <a:r>
              <a:rPr lang="en-US" sz="1600" baseline="-25000" smtClean="0">
                <a:latin typeface="Arial" charset="0"/>
              </a:rPr>
              <a:t>2</a:t>
            </a:r>
            <a:r>
              <a:rPr lang="en-US" sz="1600" smtClean="0">
                <a:latin typeface="Arial" charset="0"/>
              </a:rPr>
              <a:t> </a:t>
            </a:r>
            <a:r>
              <a:rPr lang="en-US" sz="1600" baseline="-25000" smtClean="0">
                <a:latin typeface="Arial" charset="0"/>
              </a:rPr>
              <a:t>(aq)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</a:rPr>
              <a:t>	Calcium hydroxide	Ca(OH)</a:t>
            </a:r>
            <a:r>
              <a:rPr lang="en-US" sz="1600" baseline="-25000" smtClean="0">
                <a:latin typeface="Arial" charset="0"/>
              </a:rPr>
              <a:t>2 (aq)</a:t>
            </a:r>
          </a:p>
          <a:p>
            <a:pPr eaLnBrk="1" hangingPunct="1"/>
            <a:endParaRPr lang="en-US" sz="1600" smtClean="0">
              <a:latin typeface="Arial" charset="0"/>
            </a:endParaRPr>
          </a:p>
          <a:p>
            <a:pPr eaLnBrk="1" hangingPunct="1"/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1" descr="09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909638"/>
            <a:ext cx="8964613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927975" y="6584950"/>
            <a:ext cx="12160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9-2, p. 237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1" descr="09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38" y="76200"/>
            <a:ext cx="656113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927975" y="6584950"/>
            <a:ext cx="12160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9-6, p. 241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200150"/>
            <a:ext cx="9029700" cy="4457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628650"/>
            <a:ext cx="9029700" cy="5600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897255"/>
            <a:ext cx="9029700" cy="50634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Synthesis/Combination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Chromium metal is heated with nitrogen gas to give solid chromium(III) nitride. What is the coefficient of the chromium metal?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Synthesis/Combination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magnesium oxide combines with carbon dioxide to produce magnesium carbonate powder. What is the coefficient of the product?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Combustion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Silver metal oxides. What is the formula of the product?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Combustion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Titanium metal undergoes combustion to yield titanium(IV) oxide. What is the balanced chemical equation?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Ti </a:t>
            </a:r>
            <a:r>
              <a:rPr lang="en-US" baseline="-25000" dirty="0" smtClean="0"/>
              <a:t>(s) </a:t>
            </a:r>
            <a:r>
              <a:rPr lang="en-US" dirty="0" smtClean="0"/>
              <a:t>+ O </a:t>
            </a:r>
            <a:r>
              <a:rPr lang="en-US" baseline="-25000" dirty="0" smtClean="0"/>
              <a:t>(g)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TiO</a:t>
            </a:r>
            <a:r>
              <a:rPr lang="en-US" baseline="-25000" dirty="0" smtClean="0">
                <a:sym typeface="Wingdings" pitchFamily="2" charset="2"/>
              </a:rPr>
              <a:t> (s)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ym typeface="Wingdings" pitchFamily="2" charset="2"/>
              </a:rPr>
              <a:t>2 Ti </a:t>
            </a:r>
            <a:r>
              <a:rPr lang="en-US" baseline="-25000" dirty="0" smtClean="0">
                <a:sym typeface="Wingdings" pitchFamily="2" charset="2"/>
              </a:rPr>
              <a:t>(s) </a:t>
            </a:r>
            <a:r>
              <a:rPr lang="en-US" dirty="0" smtClean="0">
                <a:sym typeface="Wingdings" pitchFamily="2" charset="2"/>
              </a:rPr>
              <a:t>+ 2 O</a:t>
            </a:r>
            <a:r>
              <a:rPr lang="en-US" baseline="-25000" dirty="0" smtClean="0">
                <a:sym typeface="Wingdings" pitchFamily="2" charset="2"/>
              </a:rPr>
              <a:t>2 (g) </a:t>
            </a:r>
            <a:r>
              <a:rPr lang="en-US" dirty="0" smtClean="0">
                <a:sym typeface="Wingdings" pitchFamily="2" charset="2"/>
              </a:rPr>
              <a:t> Ti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4 (s)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ym typeface="Wingdings" pitchFamily="2" charset="2"/>
              </a:rPr>
              <a:t>Ti </a:t>
            </a:r>
            <a:r>
              <a:rPr lang="en-US" baseline="-25000" dirty="0" smtClean="0">
                <a:sym typeface="Wingdings" pitchFamily="2" charset="2"/>
              </a:rPr>
              <a:t>(s) </a:t>
            </a:r>
            <a:r>
              <a:rPr lang="en-US" dirty="0" smtClean="0">
                <a:sym typeface="Wingdings" pitchFamily="2" charset="2"/>
              </a:rPr>
              <a:t>+ O</a:t>
            </a:r>
            <a:r>
              <a:rPr lang="en-US" baseline="-25000" dirty="0" smtClean="0">
                <a:sym typeface="Wingdings" pitchFamily="2" charset="2"/>
              </a:rPr>
              <a:t>2 (g) </a:t>
            </a:r>
            <a:r>
              <a:rPr lang="en-US" dirty="0" smtClean="0">
                <a:sym typeface="Wingdings" pitchFamily="2" charset="2"/>
              </a:rPr>
              <a:t> TiO</a:t>
            </a:r>
            <a:r>
              <a:rPr lang="en-US" baseline="-25000" dirty="0" smtClean="0">
                <a:sym typeface="Wingdings" pitchFamily="2" charset="2"/>
              </a:rPr>
              <a:t>2 (s)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ym typeface="Wingdings" pitchFamily="2" charset="2"/>
              </a:rPr>
              <a:t>Ti </a:t>
            </a:r>
            <a:r>
              <a:rPr lang="en-US" baseline="-25000" dirty="0" smtClean="0">
                <a:sym typeface="Wingdings" pitchFamily="2" charset="2"/>
              </a:rPr>
              <a:t>(s) </a:t>
            </a:r>
            <a:r>
              <a:rPr lang="en-US" dirty="0" smtClean="0">
                <a:sym typeface="Wingdings" pitchFamily="2" charset="2"/>
              </a:rPr>
              <a:t>+ O</a:t>
            </a:r>
            <a:r>
              <a:rPr lang="en-US" baseline="-25000" dirty="0" smtClean="0">
                <a:sym typeface="Wingdings" pitchFamily="2" charset="2"/>
              </a:rPr>
              <a:t>2 (g) </a:t>
            </a:r>
            <a:r>
              <a:rPr lang="en-US" dirty="0" smtClean="0">
                <a:sym typeface="Wingdings" pitchFamily="2" charset="2"/>
              </a:rPr>
              <a:t> Ti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2 (s)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ym typeface="Wingdings" pitchFamily="2" charset="2"/>
              </a:rPr>
              <a:t>No reaction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Combustion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Chlorine gas and oxygen gas react to produce </a:t>
            </a:r>
            <a:r>
              <a:rPr lang="en-US" dirty="0" err="1" smtClean="0"/>
              <a:t>dichlorine</a:t>
            </a:r>
            <a:r>
              <a:rPr lang="en-US" dirty="0" smtClean="0"/>
              <a:t> trioxide gas. What is the coefficient in front of oxygen gas?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Decomposition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Silver bicarbonate decomposes by heating to silver carbonate powder, water, and carbon dioxide gas. What is the sum of the coefficients?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Decomposition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Silver carbonate further decomposes upon heating to silver oxide and carbon dioxide. What is the sum of the coefficients now?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Decomposition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Stannous chlorate decomposes upon heating to yield stannous chloride and oxygen gas. What is the balanced chemical equation?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Sn</a:t>
            </a:r>
            <a:r>
              <a:rPr lang="en-US" dirty="0" smtClean="0"/>
              <a:t>(ClO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 (s) </a:t>
            </a:r>
            <a:r>
              <a:rPr lang="en-US" dirty="0" smtClean="0">
                <a:sym typeface="Wingdings" pitchFamily="2" charset="2"/>
              </a:rPr>
              <a:t> SnCl</a:t>
            </a:r>
            <a:r>
              <a:rPr lang="en-US" baseline="-25000" dirty="0" smtClean="0">
                <a:sym typeface="Wingdings" pitchFamily="2" charset="2"/>
              </a:rPr>
              <a:t>2 (s) </a:t>
            </a:r>
            <a:r>
              <a:rPr lang="en-US" dirty="0" smtClean="0">
                <a:sym typeface="Wingdings" pitchFamily="2" charset="2"/>
              </a:rPr>
              <a:t>+ 3 O</a:t>
            </a:r>
            <a:r>
              <a:rPr lang="en-US" baseline="-25000" dirty="0" smtClean="0">
                <a:sym typeface="Wingdings" pitchFamily="2" charset="2"/>
              </a:rPr>
              <a:t>2 (g)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Sn</a:t>
            </a:r>
            <a:r>
              <a:rPr lang="en-US" dirty="0" smtClean="0"/>
              <a:t>(ClO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 (s) </a:t>
            </a:r>
            <a:r>
              <a:rPr lang="en-US" dirty="0" smtClean="0">
                <a:sym typeface="Wingdings" pitchFamily="2" charset="2"/>
              </a:rPr>
              <a:t> SnCl</a:t>
            </a:r>
            <a:r>
              <a:rPr lang="en-US" baseline="-25000" dirty="0" smtClean="0">
                <a:sym typeface="Wingdings" pitchFamily="2" charset="2"/>
              </a:rPr>
              <a:t>2 (s) </a:t>
            </a:r>
            <a:r>
              <a:rPr lang="en-US" dirty="0" smtClean="0">
                <a:sym typeface="Wingdings" pitchFamily="2" charset="2"/>
              </a:rPr>
              <a:t>+ 4 O</a:t>
            </a:r>
            <a:r>
              <a:rPr lang="en-US" baseline="-25000" dirty="0" smtClean="0">
                <a:sym typeface="Wingdings" pitchFamily="2" charset="2"/>
              </a:rPr>
              <a:t>2 (g)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Sn</a:t>
            </a:r>
            <a:r>
              <a:rPr lang="en-US" dirty="0" smtClean="0"/>
              <a:t>(ClO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 (s) </a:t>
            </a:r>
            <a:r>
              <a:rPr lang="en-US" dirty="0" smtClean="0">
                <a:sym typeface="Wingdings" pitchFamily="2" charset="2"/>
              </a:rPr>
              <a:t> no </a:t>
            </a:r>
            <a:r>
              <a:rPr lang="en-US" dirty="0" err="1" smtClean="0">
                <a:sym typeface="Wingdings" pitchFamily="2" charset="2"/>
              </a:rPr>
              <a:t>rxn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ym typeface="Wingdings" pitchFamily="2" charset="2"/>
              </a:rPr>
              <a:t>SnCl</a:t>
            </a:r>
            <a:r>
              <a:rPr lang="en-US" baseline="-25000" dirty="0" smtClean="0">
                <a:sym typeface="Wingdings" pitchFamily="2" charset="2"/>
              </a:rPr>
              <a:t>2 (s) </a:t>
            </a:r>
            <a:r>
              <a:rPr lang="en-US" dirty="0" smtClean="0">
                <a:sym typeface="Wingdings" pitchFamily="2" charset="2"/>
              </a:rPr>
              <a:t>+ 3 O</a:t>
            </a:r>
            <a:r>
              <a:rPr lang="en-US" baseline="-25000" dirty="0" smtClean="0">
                <a:sym typeface="Wingdings" pitchFamily="2" charset="2"/>
              </a:rPr>
              <a:t>2 (g)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Sn</a:t>
            </a:r>
            <a:r>
              <a:rPr lang="en-US" dirty="0" smtClean="0">
                <a:sym typeface="Wingdings" pitchFamily="2" charset="2"/>
              </a:rPr>
              <a:t>(ClO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 (s)</a:t>
            </a:r>
            <a:endParaRPr lang="en-US" baseline="-25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760095"/>
            <a:ext cx="9029700" cy="53378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Permanent Color Change</a:t>
            </a:r>
            <a:endParaRPr lang="en-US"/>
          </a:p>
        </p:txBody>
      </p:sp>
      <p:pic>
        <p:nvPicPr>
          <p:cNvPr id="4" name="Picture 7" descr="fg16_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6388"/>
          <a:stretch>
            <a:fillRect/>
          </a:stretch>
        </p:blipFill>
        <p:spPr>
          <a:xfrm>
            <a:off x="457200" y="2325499"/>
            <a:ext cx="8229600" cy="307536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pPr eaLnBrk="1" hangingPunct="1"/>
            <a:r>
              <a:rPr lang="en-US" sz="3200" smtClean="0"/>
              <a:t>Solubility Rules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3340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200" dirty="0" smtClean="0"/>
              <a:t>All common compounds of Group 1 and ammonium ions (NH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) are soluble.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200" dirty="0" smtClean="0"/>
              <a:t>All nitrates (NO</a:t>
            </a:r>
            <a:r>
              <a:rPr lang="en-US" sz="2200" baseline="-25000" dirty="0" smtClean="0"/>
              <a:t>3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), acetates (C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H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O</a:t>
            </a:r>
            <a:r>
              <a:rPr lang="en-US" sz="2200" baseline="-25000" dirty="0" smtClean="0"/>
              <a:t>2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), and chlorates (ClO</a:t>
            </a:r>
            <a:r>
              <a:rPr lang="en-US" sz="2200" baseline="-25000" dirty="0" smtClean="0"/>
              <a:t>3</a:t>
            </a:r>
            <a:r>
              <a:rPr lang="en-US" sz="2200" baseline="30000" dirty="0" smtClean="0"/>
              <a:t>- </a:t>
            </a:r>
            <a:r>
              <a:rPr lang="en-US" sz="2200" dirty="0" smtClean="0"/>
              <a:t>) are soluble.  Except acetates of aluminum (Al</a:t>
            </a:r>
            <a:r>
              <a:rPr lang="en-US" sz="2200" baseline="30000" dirty="0" smtClean="0"/>
              <a:t>3+</a:t>
            </a:r>
            <a:r>
              <a:rPr lang="en-US" sz="2200" dirty="0" smtClean="0"/>
              <a:t>), and silver (Ag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).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200" dirty="0" smtClean="0"/>
              <a:t>All binary compounds of the halogens (other than F) with metals are soluble, except those of silver (Ag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), mercury(I) (Hg</a:t>
            </a:r>
            <a:r>
              <a:rPr lang="en-US" sz="2200" baseline="-25000" dirty="0" smtClean="0"/>
              <a:t>2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and lead(II)  (Pb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 (lead halides are soluble in hot water).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en-US" sz="2200" dirty="0" smtClean="0"/>
              <a:t>4. 	Compounds containing fluoride ions (F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) are soluble except for calcium (Ca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barium (Ba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strontium (Sr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magnesium (Mg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and lead(II) (Pb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).   </a:t>
            </a:r>
          </a:p>
          <a:p>
            <a:pPr marL="514350" indent="-514350" eaLnBrk="1" hangingPunct="1">
              <a:lnSpc>
                <a:spcPct val="80000"/>
              </a:lnSpc>
              <a:buNone/>
            </a:pPr>
            <a:r>
              <a:rPr lang="en-US" sz="2200" dirty="0" smtClean="0"/>
              <a:t>5.	All sulfates (SO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2-</a:t>
            </a:r>
            <a:r>
              <a:rPr lang="en-US" sz="2200" dirty="0" smtClean="0"/>
              <a:t>) are soluble, except those of barium (Ba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strontium (Sr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calcium (Ca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lead(II) (Pb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silver (Ag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), and mercury (I) (Hg</a:t>
            </a:r>
            <a:r>
              <a:rPr lang="en-US" sz="2200" baseline="-25000" dirty="0" smtClean="0"/>
              <a:t>2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which are insoluble. The latter three are slightly soluble.</a:t>
            </a:r>
          </a:p>
          <a:p>
            <a:pPr marL="514350" indent="-514350" eaLnBrk="1" hangingPunct="1">
              <a:lnSpc>
                <a:spcPct val="80000"/>
              </a:lnSpc>
              <a:buNone/>
            </a:pPr>
            <a:r>
              <a:rPr lang="en-US" sz="2200" dirty="0" smtClean="0"/>
              <a:t>6. 	Except for rule 1, carbonates (CO</a:t>
            </a:r>
            <a:r>
              <a:rPr lang="en-US" sz="2200" baseline="-25000" dirty="0" smtClean="0"/>
              <a:t>3</a:t>
            </a:r>
            <a:r>
              <a:rPr lang="en-US" sz="2200" baseline="30000" dirty="0" smtClean="0"/>
              <a:t>2-</a:t>
            </a:r>
            <a:r>
              <a:rPr lang="en-US" sz="2200" dirty="0" smtClean="0"/>
              <a:t>), hydroxides (OH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), oxides  (O</a:t>
            </a:r>
            <a:r>
              <a:rPr lang="en-US" sz="2200" baseline="30000" dirty="0" smtClean="0"/>
              <a:t>2-</a:t>
            </a:r>
            <a:r>
              <a:rPr lang="en-US" sz="2200" dirty="0" smtClean="0"/>
              <a:t>), silicates (SiO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2-</a:t>
            </a:r>
            <a:r>
              <a:rPr lang="en-US" sz="2200" dirty="0" smtClean="0"/>
              <a:t>), and phosphates (PO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3-</a:t>
            </a:r>
            <a:r>
              <a:rPr lang="en-US" sz="2200" dirty="0" smtClean="0"/>
              <a:t>) are insoluble.</a:t>
            </a:r>
          </a:p>
          <a:p>
            <a:pPr marL="514350" indent="-514350" eaLnBrk="1" hangingPunct="1">
              <a:lnSpc>
                <a:spcPct val="80000"/>
              </a:lnSpc>
              <a:buNone/>
            </a:pPr>
            <a:r>
              <a:rPr lang="en-US" sz="2200" dirty="0" smtClean="0"/>
              <a:t>7.	Sulfides (S</a:t>
            </a:r>
            <a:r>
              <a:rPr lang="en-US" sz="2200" baseline="30000" dirty="0" smtClean="0"/>
              <a:t>2-</a:t>
            </a:r>
            <a:r>
              <a:rPr lang="en-US" sz="2200" dirty="0" smtClean="0"/>
              <a:t>) are insoluble except when paired with calcium (Ca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barium (Ba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strontium (Sr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magnesium (Mg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), sodium (Na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), potassium (K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), and ammonium (NH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1" descr="0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152400"/>
            <a:ext cx="70961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843838" y="6584950"/>
            <a:ext cx="13001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9-13, p. 256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 – Ion Exchange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971800" cy="4525963"/>
          </a:xfrm>
        </p:spPr>
        <p:txBody>
          <a:bodyPr/>
          <a:lstStyle/>
          <a:p>
            <a:r>
              <a:rPr lang="en-US" dirty="0" smtClean="0"/>
              <a:t>What is the precipitate when lead(II) nitrate reacts with lithium chloride?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77933"/>
            <a:ext cx="5715000" cy="57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– Ion Exchange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2819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Ferric chloride reacts with ammonium phosphate what is the coefficient in front of the precipitate?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90600"/>
            <a:ext cx="55753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Ion Exchange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What gas is formed when sodium sulfite reacts with </a:t>
            </a:r>
            <a:r>
              <a:rPr lang="en-US" dirty="0" err="1" smtClean="0"/>
              <a:t>hydrobromic</a:t>
            </a:r>
            <a:r>
              <a:rPr lang="en-US" dirty="0" smtClean="0"/>
              <a:t> acid?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7939" y="1143000"/>
            <a:ext cx="512327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Ion Exchange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35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aqueous solutions of sodium sulfite and potassium bromide are mixed the products are: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NaBr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3  </a:t>
            </a:r>
            <a:r>
              <a:rPr lang="en-US" dirty="0" smtClean="0"/>
              <a:t>and Na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NaK</a:t>
            </a:r>
            <a:r>
              <a:rPr lang="en-US" dirty="0" smtClean="0"/>
              <a:t> and SO</a:t>
            </a:r>
            <a:r>
              <a:rPr lang="en-US" baseline="-25000" dirty="0" smtClean="0"/>
              <a:t>3</a:t>
            </a:r>
            <a:r>
              <a:rPr lang="en-US" dirty="0" smtClean="0"/>
              <a:t>Br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 reaction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702" y="1447800"/>
            <a:ext cx="534929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Ion Exchange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505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Aqueous sodium acetate is mixed with </a:t>
            </a:r>
            <a:r>
              <a:rPr lang="en-US" dirty="0" err="1" smtClean="0"/>
              <a:t>hydrobromic</a:t>
            </a:r>
            <a:r>
              <a:rPr lang="en-US" dirty="0" smtClean="0"/>
              <a:t> acid. What is formed?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Precipitate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Gas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Slightly </a:t>
            </a:r>
            <a:r>
              <a:rPr lang="en-US" dirty="0" err="1" smtClean="0"/>
              <a:t>ionizable</a:t>
            </a:r>
            <a:r>
              <a:rPr lang="en-US" dirty="0" smtClean="0"/>
              <a:t> substance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 reaction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018" y="1295400"/>
            <a:ext cx="549998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Ion Exchange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sulfuric acid and aqueous lithium hydroxide are mixed one of the products is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Water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Lithium hydride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Sulfur trioxide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Lithium sulfide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 reaction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57200" y="274638"/>
            <a:ext cx="8305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latin typeface="Calibri" pitchFamily="34" charset="0"/>
              </a:rPr>
              <a:t>Activity Series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52400" y="381000"/>
            <a:ext cx="3962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</a:t>
            </a:r>
            <a:r>
              <a:rPr lang="en-US" sz="1600" u="sng" dirty="0" smtClean="0">
                <a:latin typeface="Calibri" pitchFamily="34" charset="0"/>
              </a:rPr>
              <a:t>Metals</a:t>
            </a:r>
            <a:endParaRPr lang="en-US" sz="1600" u="sng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	</a:t>
            </a:r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Li	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 </a:t>
            </a:r>
            <a:r>
              <a:rPr lang="en-US" sz="1600" dirty="0">
                <a:latin typeface="Calibri" pitchFamily="34" charset="0"/>
                <a:sym typeface="Wingdings" pitchFamily="2" charset="2"/>
              </a:rPr>
              <a:t>most reactive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</a:t>
            </a:r>
            <a:r>
              <a:rPr lang="en-US" sz="1600" dirty="0" smtClean="0">
                <a:latin typeface="Calibri" pitchFamily="34" charset="0"/>
              </a:rPr>
              <a:t>K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active	</a:t>
            </a:r>
            <a:r>
              <a:rPr lang="en-US" sz="1600" dirty="0" err="1" smtClean="0">
                <a:latin typeface="Calibri" pitchFamily="34" charset="0"/>
              </a:rPr>
              <a:t>Ba</a:t>
            </a:r>
            <a:r>
              <a:rPr lang="en-US" sz="1600" dirty="0" smtClean="0">
                <a:latin typeface="Calibri" pitchFamily="34" charset="0"/>
              </a:rPr>
              <a:t>	Will replace H</a:t>
            </a:r>
            <a:r>
              <a:rPr lang="en-US" sz="1600" baseline="-25000" dirty="0" smtClean="0">
                <a:latin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</a:rPr>
              <a:t> from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metals	</a:t>
            </a:r>
            <a:r>
              <a:rPr lang="en-US" sz="1600" dirty="0" err="1" smtClean="0">
                <a:latin typeface="Calibri" pitchFamily="34" charset="0"/>
              </a:rPr>
              <a:t>Sr</a:t>
            </a:r>
            <a:r>
              <a:rPr lang="en-US" sz="1600" dirty="0" smtClean="0">
                <a:latin typeface="Calibri" pitchFamily="34" charset="0"/>
              </a:rPr>
              <a:t>	 liquid water, steam or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</a:t>
            </a:r>
            <a:r>
              <a:rPr lang="en-US" sz="1600" dirty="0" smtClean="0">
                <a:latin typeface="Calibri" pitchFamily="34" charset="0"/>
              </a:rPr>
              <a:t>Ca	 acid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Na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Mg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</a:t>
            </a:r>
            <a:r>
              <a:rPr lang="en-US" sz="1600" dirty="0" err="1" smtClean="0">
                <a:latin typeface="Calibri" pitchFamily="34" charset="0"/>
              </a:rPr>
              <a:t>Mn</a:t>
            </a:r>
            <a:r>
              <a:rPr lang="en-US" sz="1600" dirty="0" smtClean="0">
                <a:latin typeface="Calibri" pitchFamily="34" charset="0"/>
              </a:rPr>
              <a:t>	Will replace H</a:t>
            </a:r>
            <a:r>
              <a:rPr lang="en-US" sz="1600" baseline="-25000" dirty="0" smtClean="0">
                <a:latin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</a:rPr>
              <a:t> from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</a:t>
            </a:r>
            <a:r>
              <a:rPr lang="en-US" sz="1600" dirty="0" smtClean="0">
                <a:latin typeface="Calibri" pitchFamily="34" charset="0"/>
              </a:rPr>
              <a:t>Zn	 steam or acid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	Cr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Fe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</a:t>
            </a:r>
            <a:r>
              <a:rPr lang="en-US" sz="1600" dirty="0" err="1">
                <a:latin typeface="Calibri" pitchFamily="34" charset="0"/>
              </a:rPr>
              <a:t>Cd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Co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</a:t>
            </a:r>
            <a:r>
              <a:rPr lang="en-US" sz="1600" dirty="0" smtClean="0">
                <a:latin typeface="Calibri" pitchFamily="34" charset="0"/>
              </a:rPr>
              <a:t>Ni	Will replace H</a:t>
            </a:r>
            <a:r>
              <a:rPr lang="en-US" sz="1600" baseline="-25000" dirty="0" smtClean="0">
                <a:latin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</a:rPr>
              <a:t> from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</a:t>
            </a:r>
            <a:r>
              <a:rPr lang="en-US" sz="1600" dirty="0" err="1" smtClean="0">
                <a:latin typeface="Calibri" pitchFamily="34" charset="0"/>
              </a:rPr>
              <a:t>Sn</a:t>
            </a:r>
            <a:r>
              <a:rPr lang="en-US" sz="1600" dirty="0" smtClean="0">
                <a:latin typeface="Calibri" pitchFamily="34" charset="0"/>
              </a:rPr>
              <a:t>	 acid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</a:t>
            </a:r>
            <a:r>
              <a:rPr lang="en-US" sz="1600" dirty="0" err="1">
                <a:latin typeface="Calibri" pitchFamily="34" charset="0"/>
              </a:rPr>
              <a:t>Pb</a:t>
            </a:r>
            <a:r>
              <a:rPr lang="en-US" sz="1600" dirty="0"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(H</a:t>
            </a:r>
            <a:r>
              <a:rPr lang="en-US" sz="1600" dirty="0" smtClean="0"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	</a:t>
            </a:r>
            <a:r>
              <a:rPr lang="en-US" sz="1600" dirty="0" err="1" smtClean="0">
                <a:latin typeface="Calibri" pitchFamily="34" charset="0"/>
              </a:rPr>
              <a:t>Sb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Cu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</a:t>
            </a:r>
            <a:r>
              <a:rPr lang="en-US" sz="1600" dirty="0" smtClean="0">
                <a:latin typeface="Calibri" pitchFamily="34" charset="0"/>
              </a:rPr>
              <a:t>Ag	 Will not replace H</a:t>
            </a:r>
            <a:r>
              <a:rPr lang="en-US" sz="1600" baseline="-25000" dirty="0" smtClean="0">
                <a:latin typeface="Calibri" pitchFamily="34" charset="0"/>
              </a:rPr>
              <a:t>2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	Pd	 from liquid water, </a:t>
            </a:r>
            <a:endParaRPr lang="en-US" sz="1600" baseline="-250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	Pt	 steam or acid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</a:t>
            </a:r>
            <a:r>
              <a:rPr lang="en-US" sz="1600" dirty="0" smtClean="0">
                <a:latin typeface="Calibri" pitchFamily="34" charset="0"/>
              </a:rPr>
              <a:t>Hg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		Au	</a:t>
            </a:r>
            <a:r>
              <a:rPr lang="en-US" sz="1600" dirty="0">
                <a:latin typeface="Calibri" pitchFamily="34" charset="0"/>
                <a:sym typeface="Wingdings" pitchFamily="2" charset="2"/>
              </a:rPr>
              <a:t> least reactive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4572000" y="914400"/>
            <a:ext cx="4114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	</a:t>
            </a:r>
            <a:r>
              <a:rPr lang="en-US" sz="1600" u="sng">
                <a:latin typeface="Calibri" pitchFamily="34" charset="0"/>
              </a:rPr>
              <a:t>Nonmetals: Halogens</a:t>
            </a:r>
            <a:endParaRPr lang="en-US" sz="16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		F	</a:t>
            </a:r>
            <a:r>
              <a:rPr lang="en-US" sz="1600">
                <a:latin typeface="Calibri" pitchFamily="34" charset="0"/>
                <a:sym typeface="Wingdings" pitchFamily="2" charset="2"/>
              </a:rPr>
              <a:t> most reactive</a:t>
            </a:r>
            <a:endParaRPr lang="en-US" sz="16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		Cl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		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		I	</a:t>
            </a:r>
            <a:r>
              <a:rPr lang="en-US" sz="1600">
                <a:latin typeface="Calibri" pitchFamily="34" charset="0"/>
                <a:sym typeface="Wingdings" pitchFamily="2" charset="2"/>
              </a:rPr>
              <a:t> least reactive</a:t>
            </a:r>
            <a:endParaRPr lang="en-US" sz="16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>
              <a:latin typeface="Calibri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990600" y="685800"/>
            <a:ext cx="1524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205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33528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48006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50292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057275"/>
            <a:ext cx="9029700" cy="4743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82930"/>
            <a:ext cx="9029700" cy="56921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Aluminum wire is placed in a cupric nitrate solution. What is the sum of the coefficients?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latin typeface="Calibri" pitchFamily="34" charset="0"/>
              </a:rPr>
              <a:t>Activity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latin typeface="Calibri" pitchFamily="34" charset="0"/>
              </a:rPr>
              <a:t>Series of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latin typeface="Calibri" pitchFamily="34" charset="0"/>
              </a:rPr>
              <a:t>Metals</a:t>
            </a:r>
            <a:endParaRPr lang="en-US" sz="1600" u="sng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Li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K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Ba</a:t>
            </a:r>
            <a:r>
              <a:rPr lang="en-US" sz="1600" dirty="0" smtClean="0">
                <a:latin typeface="Calibri" pitchFamily="34" charset="0"/>
              </a:rPr>
              <a:t>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Sr</a:t>
            </a:r>
            <a:r>
              <a:rPr lang="en-US" sz="1600" dirty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Ca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Na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Mg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Al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Mn</a:t>
            </a:r>
            <a:r>
              <a:rPr lang="en-US" sz="1600" dirty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Zn</a:t>
            </a:r>
            <a:r>
              <a:rPr lang="en-US" sz="1600" dirty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Cr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Fe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Cd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Co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Ni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Sn</a:t>
            </a:r>
            <a:r>
              <a:rPr lang="en-US" sz="1600" dirty="0" smtClean="0">
                <a:latin typeface="Calibri" pitchFamily="34" charset="0"/>
              </a:rPr>
              <a:t>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Pb</a:t>
            </a:r>
            <a:r>
              <a:rPr lang="en-US" sz="1600" dirty="0" smtClean="0">
                <a:latin typeface="Calibri" pitchFamily="34" charset="0"/>
              </a:rPr>
              <a:t> 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(</a:t>
            </a:r>
            <a:r>
              <a:rPr lang="en-US" sz="1600" dirty="0">
                <a:latin typeface="Calibri" pitchFamily="34" charset="0"/>
              </a:rPr>
              <a:t>H</a:t>
            </a:r>
            <a:r>
              <a:rPr lang="en-US" sz="1600" dirty="0" smtClean="0"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Sb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Cu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Ag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Pd	</a:t>
            </a:r>
            <a:endParaRPr lang="en-US" sz="1600" baseline="-250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Pt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Hg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Au</a:t>
            </a:r>
            <a:r>
              <a:rPr lang="en-US" sz="1600" dirty="0">
                <a:latin typeface="Calibri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Copper wire is placed in a solution of magnesium nitrate. What is the net ionic equation?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Cu </a:t>
            </a:r>
            <a:r>
              <a:rPr lang="en-US" baseline="-25000" dirty="0" smtClean="0"/>
              <a:t>(s) </a:t>
            </a:r>
            <a:r>
              <a:rPr lang="en-US" dirty="0" smtClean="0"/>
              <a:t>+ Mg(NO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 (aq) </a:t>
            </a:r>
            <a:r>
              <a:rPr lang="en-US" dirty="0" smtClean="0">
                <a:sym typeface="Wingdings" pitchFamily="2" charset="2"/>
              </a:rPr>
              <a:t> Mg</a:t>
            </a:r>
            <a:r>
              <a:rPr lang="en-US" baseline="-25000" dirty="0" smtClean="0">
                <a:sym typeface="Wingdings" pitchFamily="2" charset="2"/>
              </a:rPr>
              <a:t> (s) </a:t>
            </a:r>
            <a:r>
              <a:rPr lang="en-US" dirty="0" smtClean="0">
                <a:sym typeface="Wingdings" pitchFamily="2" charset="2"/>
              </a:rPr>
              <a:t>+ Cu(NO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 (aq)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ym typeface="Wingdings" pitchFamily="2" charset="2"/>
              </a:rPr>
              <a:t>Cu </a:t>
            </a:r>
            <a:r>
              <a:rPr lang="en-US" baseline="-25000" dirty="0" smtClean="0">
                <a:sym typeface="Wingdings" pitchFamily="2" charset="2"/>
              </a:rPr>
              <a:t>(s) </a:t>
            </a:r>
            <a:r>
              <a:rPr lang="en-US" dirty="0" smtClean="0">
                <a:sym typeface="Wingdings" pitchFamily="2" charset="2"/>
              </a:rPr>
              <a:t>+ Mg(NO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 (aq)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MgCu</a:t>
            </a:r>
            <a:r>
              <a:rPr lang="en-US" baseline="-25000" dirty="0" smtClean="0">
                <a:sym typeface="Wingdings" pitchFamily="2" charset="2"/>
              </a:rPr>
              <a:t> (s) </a:t>
            </a:r>
            <a:r>
              <a:rPr lang="en-US" dirty="0" smtClean="0">
                <a:sym typeface="Wingdings" pitchFamily="2" charset="2"/>
              </a:rPr>
              <a:t>+ NO</a:t>
            </a:r>
            <a:r>
              <a:rPr lang="en-US" baseline="-25000" dirty="0" smtClean="0">
                <a:sym typeface="Wingdings" pitchFamily="2" charset="2"/>
              </a:rPr>
              <a:t>2 (g)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Cu </a:t>
            </a:r>
            <a:r>
              <a:rPr lang="en-US" sz="2600" baseline="-25000" dirty="0" smtClean="0"/>
              <a:t>(s) </a:t>
            </a:r>
            <a:r>
              <a:rPr lang="en-US" sz="2600" dirty="0" smtClean="0"/>
              <a:t>+ Mg</a:t>
            </a:r>
            <a:r>
              <a:rPr lang="en-US" sz="2600" baseline="30000" dirty="0" smtClean="0"/>
              <a:t>2+ </a:t>
            </a:r>
            <a:r>
              <a:rPr lang="en-US" sz="2600" baseline="-25000" dirty="0" smtClean="0"/>
              <a:t>(aq) </a:t>
            </a:r>
            <a:r>
              <a:rPr lang="en-US" sz="2600" dirty="0" smtClean="0"/>
              <a:t>+ 2 NO</a:t>
            </a:r>
            <a:r>
              <a:rPr lang="en-US" sz="2600" baseline="-25000" dirty="0" smtClean="0"/>
              <a:t>3</a:t>
            </a:r>
            <a:r>
              <a:rPr lang="en-US" sz="2600" baseline="30000" dirty="0" smtClean="0"/>
              <a:t>- </a:t>
            </a:r>
            <a:r>
              <a:rPr lang="en-US" sz="2600" baseline="-25000" dirty="0" smtClean="0"/>
              <a:t>(aq) </a:t>
            </a:r>
            <a:r>
              <a:rPr lang="en-US" sz="2600" dirty="0" smtClean="0">
                <a:sym typeface="Wingdings" pitchFamily="2" charset="2"/>
              </a:rPr>
              <a:t> Mg</a:t>
            </a:r>
            <a:r>
              <a:rPr lang="en-US" sz="2600" baseline="-25000" dirty="0" smtClean="0">
                <a:sym typeface="Wingdings" pitchFamily="2" charset="2"/>
              </a:rPr>
              <a:t> (s) </a:t>
            </a:r>
            <a:r>
              <a:rPr lang="en-US" sz="2600" dirty="0" smtClean="0">
                <a:sym typeface="Wingdings" pitchFamily="2" charset="2"/>
              </a:rPr>
              <a:t>+ Cu</a:t>
            </a:r>
            <a:r>
              <a:rPr lang="en-US" sz="2600" baseline="30000" dirty="0" smtClean="0">
                <a:sym typeface="Wingdings" pitchFamily="2" charset="2"/>
              </a:rPr>
              <a:t>2+ </a:t>
            </a:r>
            <a:r>
              <a:rPr lang="en-US" sz="2600" baseline="-25000" dirty="0" smtClean="0">
                <a:sym typeface="Wingdings" pitchFamily="2" charset="2"/>
              </a:rPr>
              <a:t>(aq) </a:t>
            </a:r>
            <a:r>
              <a:rPr lang="en-US" sz="2600" dirty="0" smtClean="0">
                <a:sym typeface="Wingdings" pitchFamily="2" charset="2"/>
              </a:rPr>
              <a:t>+ 2 NO</a:t>
            </a:r>
            <a:r>
              <a:rPr lang="en-US" sz="2600" baseline="-25000" dirty="0" smtClean="0">
                <a:sym typeface="Wingdings" pitchFamily="2" charset="2"/>
              </a:rPr>
              <a:t>3</a:t>
            </a:r>
            <a:r>
              <a:rPr lang="en-US" sz="2600" baseline="30000" dirty="0" smtClean="0">
                <a:sym typeface="Wingdings" pitchFamily="2" charset="2"/>
              </a:rPr>
              <a:t>-</a:t>
            </a:r>
            <a:r>
              <a:rPr lang="en-US" sz="2600" baseline="-25000" dirty="0" smtClean="0">
                <a:sym typeface="Wingdings" pitchFamily="2" charset="2"/>
              </a:rPr>
              <a:t> (aq)</a:t>
            </a:r>
            <a:endParaRPr lang="en-US" sz="26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Cu </a:t>
            </a:r>
            <a:r>
              <a:rPr lang="en-US" baseline="-25000" dirty="0" smtClean="0"/>
              <a:t>(s) </a:t>
            </a:r>
            <a:r>
              <a:rPr lang="en-US" dirty="0" smtClean="0"/>
              <a:t>+ Mg</a:t>
            </a:r>
            <a:r>
              <a:rPr lang="en-US" baseline="30000" dirty="0" smtClean="0"/>
              <a:t>2+ </a:t>
            </a:r>
            <a:r>
              <a:rPr lang="en-US" baseline="-25000" dirty="0" smtClean="0"/>
              <a:t>(aq) </a:t>
            </a:r>
            <a:r>
              <a:rPr lang="en-US" dirty="0" smtClean="0">
                <a:sym typeface="Wingdings" pitchFamily="2" charset="2"/>
              </a:rPr>
              <a:t> Mg</a:t>
            </a:r>
            <a:r>
              <a:rPr lang="en-US" baseline="-25000" dirty="0" smtClean="0">
                <a:sym typeface="Wingdings" pitchFamily="2" charset="2"/>
              </a:rPr>
              <a:t> (s) </a:t>
            </a:r>
            <a:r>
              <a:rPr lang="en-US" dirty="0" smtClean="0">
                <a:sym typeface="Wingdings" pitchFamily="2" charset="2"/>
              </a:rPr>
              <a:t>+ Cu</a:t>
            </a:r>
            <a:r>
              <a:rPr lang="en-US" baseline="30000" dirty="0" smtClean="0">
                <a:sym typeface="Wingdings" pitchFamily="2" charset="2"/>
              </a:rPr>
              <a:t>2+ </a:t>
            </a:r>
            <a:r>
              <a:rPr lang="en-US" baseline="-25000" dirty="0" smtClean="0">
                <a:sym typeface="Wingdings" pitchFamily="2" charset="2"/>
              </a:rPr>
              <a:t>(aq)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ym typeface="Wingdings" pitchFamily="2" charset="2"/>
              </a:rPr>
              <a:t>No reaction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76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latin typeface="Calibri" pitchFamily="34" charset="0"/>
              </a:rPr>
              <a:t>Metals</a:t>
            </a:r>
            <a:endParaRPr lang="en-US" sz="1600" u="sng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Li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K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Ba</a:t>
            </a:r>
            <a:r>
              <a:rPr lang="en-US" sz="1600" dirty="0" smtClean="0">
                <a:latin typeface="Calibri" pitchFamily="34" charset="0"/>
              </a:rPr>
              <a:t>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Sr</a:t>
            </a:r>
            <a:r>
              <a:rPr lang="en-US" sz="1600" dirty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Ca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Na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Mg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Al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Mn</a:t>
            </a:r>
            <a:r>
              <a:rPr lang="en-US" sz="1600" dirty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Zn</a:t>
            </a:r>
            <a:r>
              <a:rPr lang="en-US" sz="1600" dirty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Cr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Fe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Cd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Co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Ni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Sn</a:t>
            </a:r>
            <a:r>
              <a:rPr lang="en-US" sz="1600" dirty="0" smtClean="0">
                <a:latin typeface="Calibri" pitchFamily="34" charset="0"/>
              </a:rPr>
              <a:t>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Pb</a:t>
            </a:r>
            <a:r>
              <a:rPr lang="en-US" sz="1600" dirty="0" smtClean="0">
                <a:latin typeface="Calibri" pitchFamily="34" charset="0"/>
              </a:rPr>
              <a:t> 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(</a:t>
            </a:r>
            <a:r>
              <a:rPr lang="en-US" sz="1600" dirty="0">
                <a:latin typeface="Calibri" pitchFamily="34" charset="0"/>
              </a:rPr>
              <a:t>H</a:t>
            </a:r>
            <a:r>
              <a:rPr lang="en-US" sz="1600" dirty="0" smtClean="0"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Sb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Cu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Ag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Pd	</a:t>
            </a:r>
            <a:endParaRPr lang="en-US" sz="1600" baseline="-250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Pt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Hg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Au</a:t>
            </a:r>
            <a:r>
              <a:rPr lang="en-US" sz="1600" dirty="0">
                <a:latin typeface="Calibri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</a:t>
            </a:r>
            <a:br>
              <a:rPr lang="en-US" dirty="0" smtClean="0"/>
            </a:br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Magnesium ribbon is placed in a hydrochloric acid solution. What is the balanced chemical equation?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Mg </a:t>
            </a:r>
            <a:r>
              <a:rPr lang="en-US" baseline="-25000" dirty="0" smtClean="0"/>
              <a:t>(s) </a:t>
            </a:r>
            <a:r>
              <a:rPr lang="en-US" dirty="0" smtClean="0"/>
              <a:t>+ 2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baseline="-25000" dirty="0" smtClean="0"/>
              <a:t>(aq) </a:t>
            </a:r>
            <a:r>
              <a:rPr lang="en-US" dirty="0" smtClean="0">
                <a:sym typeface="Wingdings" pitchFamily="2" charset="2"/>
              </a:rPr>
              <a:t> MgCl</a:t>
            </a:r>
            <a:r>
              <a:rPr lang="en-US" baseline="-25000" dirty="0" smtClean="0">
                <a:sym typeface="Wingdings" pitchFamily="2" charset="2"/>
              </a:rPr>
              <a:t>2 (aq) </a:t>
            </a:r>
            <a:r>
              <a:rPr lang="en-US" dirty="0" smtClean="0">
                <a:sym typeface="Wingdings" pitchFamily="2" charset="2"/>
              </a:rPr>
              <a:t>+ H</a:t>
            </a:r>
            <a:r>
              <a:rPr lang="en-US" baseline="-25000" dirty="0" smtClean="0">
                <a:sym typeface="Wingdings" pitchFamily="2" charset="2"/>
              </a:rPr>
              <a:t>2 (g)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Mg </a:t>
            </a:r>
            <a:r>
              <a:rPr lang="en-US" baseline="-25000" dirty="0" smtClean="0"/>
              <a:t>(s) </a:t>
            </a:r>
            <a:r>
              <a:rPr lang="en-US" dirty="0" smtClean="0"/>
              <a:t>+ 2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baseline="-25000" dirty="0" smtClean="0"/>
              <a:t>(aq) </a:t>
            </a:r>
            <a:r>
              <a:rPr lang="en-US" dirty="0" smtClean="0">
                <a:sym typeface="Wingdings" pitchFamily="2" charset="2"/>
              </a:rPr>
              <a:t> MgCl</a:t>
            </a:r>
            <a:r>
              <a:rPr lang="en-US" baseline="-25000" dirty="0" smtClean="0">
                <a:sym typeface="Wingdings" pitchFamily="2" charset="2"/>
              </a:rPr>
              <a:t>2 (aq) </a:t>
            </a:r>
            <a:r>
              <a:rPr lang="en-US" dirty="0" smtClean="0">
                <a:sym typeface="Wingdings" pitchFamily="2" charset="2"/>
              </a:rPr>
              <a:t>+ 2 H</a:t>
            </a:r>
            <a:r>
              <a:rPr lang="en-US" baseline="-25000" dirty="0" smtClean="0">
                <a:sym typeface="Wingdings" pitchFamily="2" charset="2"/>
              </a:rPr>
              <a:t> (g)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Mg </a:t>
            </a:r>
            <a:r>
              <a:rPr lang="en-US" sz="2800" baseline="-25000" dirty="0" smtClean="0"/>
              <a:t>(s) </a:t>
            </a:r>
            <a:r>
              <a:rPr lang="en-US" sz="2800" dirty="0" smtClean="0"/>
              <a:t>+ 2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</a:t>
            </a:r>
            <a:r>
              <a:rPr lang="en-US" sz="2800" baseline="-25000" dirty="0" smtClean="0"/>
              <a:t>(aq) </a:t>
            </a:r>
            <a:r>
              <a:rPr lang="en-US" sz="2800" dirty="0" smtClean="0"/>
              <a:t>+ 2 </a:t>
            </a:r>
            <a:r>
              <a:rPr lang="en-US" sz="2800" dirty="0" err="1" smtClean="0"/>
              <a:t>Cl</a:t>
            </a:r>
            <a:r>
              <a:rPr lang="en-US" sz="2800" dirty="0" smtClean="0"/>
              <a:t>- </a:t>
            </a:r>
            <a:r>
              <a:rPr lang="en-US" sz="2800" baseline="-25000" dirty="0" smtClean="0"/>
              <a:t>(aq) </a:t>
            </a:r>
            <a:r>
              <a:rPr lang="en-US" sz="2800" dirty="0" smtClean="0">
                <a:sym typeface="Wingdings" pitchFamily="2" charset="2"/>
              </a:rPr>
              <a:t> Mg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+ 2 </a:t>
            </a:r>
            <a:r>
              <a:rPr lang="en-US" sz="2800" dirty="0" err="1" smtClean="0">
                <a:sym typeface="Wingdings" pitchFamily="2" charset="2"/>
              </a:rPr>
              <a:t>Cl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baseline="-25000" dirty="0" smtClean="0">
                <a:sym typeface="Wingdings" pitchFamily="2" charset="2"/>
              </a:rPr>
              <a:t> (aq) </a:t>
            </a:r>
            <a:r>
              <a:rPr lang="en-US" sz="2800" dirty="0" smtClean="0">
                <a:sym typeface="Wingdings" pitchFamily="2" charset="2"/>
              </a:rPr>
              <a:t>+ H</a:t>
            </a:r>
            <a:r>
              <a:rPr lang="en-US" sz="2800" baseline="-25000" dirty="0" smtClean="0">
                <a:sym typeface="Wingdings" pitchFamily="2" charset="2"/>
              </a:rPr>
              <a:t>2 (g)</a:t>
            </a:r>
            <a:endParaRPr lang="en-US" sz="28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Mg </a:t>
            </a:r>
            <a:r>
              <a:rPr lang="en-US" baseline="-25000" dirty="0" smtClean="0"/>
              <a:t>(s) </a:t>
            </a:r>
            <a:r>
              <a:rPr lang="en-US" dirty="0" smtClean="0"/>
              <a:t>+ 2 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baseline="-25000" dirty="0" smtClean="0"/>
              <a:t>(aq) </a:t>
            </a:r>
            <a:r>
              <a:rPr lang="en-US" dirty="0" smtClean="0">
                <a:sym typeface="Wingdings" pitchFamily="2" charset="2"/>
              </a:rPr>
              <a:t> Mg</a:t>
            </a:r>
            <a:r>
              <a:rPr lang="en-US" baseline="30000" dirty="0" smtClean="0">
                <a:sym typeface="Wingdings" pitchFamily="2" charset="2"/>
              </a:rPr>
              <a:t>2+ </a:t>
            </a:r>
            <a:r>
              <a:rPr lang="en-US" baseline="-25000" dirty="0" smtClean="0">
                <a:sym typeface="Wingdings" pitchFamily="2" charset="2"/>
              </a:rPr>
              <a:t>(aq) </a:t>
            </a:r>
            <a:r>
              <a:rPr lang="en-US" dirty="0" smtClean="0">
                <a:sym typeface="Wingdings" pitchFamily="2" charset="2"/>
              </a:rPr>
              <a:t>+ H</a:t>
            </a:r>
            <a:r>
              <a:rPr lang="en-US" baseline="-25000" dirty="0" smtClean="0">
                <a:sym typeface="Wingdings" pitchFamily="2" charset="2"/>
              </a:rPr>
              <a:t>2 (g)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ym typeface="Wingdings" pitchFamily="2" charset="2"/>
              </a:rPr>
              <a:t>No reaction</a:t>
            </a:r>
          </a:p>
          <a:p>
            <a:pPr marL="514350" indent="-514350">
              <a:buFont typeface="+mj-lt"/>
              <a:buAutoNum type="alphaUcPeriod"/>
            </a:pPr>
            <a:endParaRPr lang="en-US" baseline="-250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76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latin typeface="Calibri" pitchFamily="34" charset="0"/>
              </a:rPr>
              <a:t>Metals</a:t>
            </a:r>
            <a:endParaRPr lang="en-US" sz="1600" u="sng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Li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K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Ba</a:t>
            </a:r>
            <a:r>
              <a:rPr lang="en-US" sz="1600" dirty="0" smtClean="0">
                <a:latin typeface="Calibri" pitchFamily="34" charset="0"/>
              </a:rPr>
              <a:t>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Sr</a:t>
            </a:r>
            <a:r>
              <a:rPr lang="en-US" sz="1600" dirty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Ca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Na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Mg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Al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Mn</a:t>
            </a:r>
            <a:r>
              <a:rPr lang="en-US" sz="1600" dirty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Zn</a:t>
            </a:r>
            <a:r>
              <a:rPr lang="en-US" sz="1600" dirty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Cr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Fe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Cd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Co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Ni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Sn</a:t>
            </a:r>
            <a:r>
              <a:rPr lang="en-US" sz="1600" dirty="0" smtClean="0">
                <a:latin typeface="Calibri" pitchFamily="34" charset="0"/>
              </a:rPr>
              <a:t>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Pb</a:t>
            </a:r>
            <a:r>
              <a:rPr lang="en-US" sz="1600" dirty="0" smtClean="0">
                <a:latin typeface="Calibri" pitchFamily="34" charset="0"/>
              </a:rPr>
              <a:t> 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(</a:t>
            </a:r>
            <a:r>
              <a:rPr lang="en-US" sz="1600" dirty="0">
                <a:latin typeface="Calibri" pitchFamily="34" charset="0"/>
              </a:rPr>
              <a:t>H</a:t>
            </a:r>
            <a:r>
              <a:rPr lang="en-US" sz="1600" dirty="0" smtClean="0"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Sb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Cu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Ag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Pd	</a:t>
            </a:r>
            <a:endParaRPr lang="en-US" sz="1600" baseline="-250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Pt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Hg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Au</a:t>
            </a:r>
            <a:r>
              <a:rPr lang="en-US" sz="1600" dirty="0">
                <a:latin typeface="Calibri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Redox Reactions </a:t>
            </a:r>
            <a:br>
              <a:rPr lang="en-US" dirty="0" smtClean="0"/>
            </a:br>
            <a:r>
              <a:rPr lang="en-US" dirty="0" smtClean="0"/>
              <a:t>Single 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Manganese chips are added to nitric acid. What gas is formed?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76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u="sng" dirty="0" smtClean="0">
                <a:latin typeface="Calibri" pitchFamily="34" charset="0"/>
              </a:rPr>
              <a:t>Metals</a:t>
            </a:r>
            <a:endParaRPr lang="en-US" sz="1600" u="sng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Li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K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Ba</a:t>
            </a:r>
            <a:r>
              <a:rPr lang="en-US" sz="1600" dirty="0" smtClean="0">
                <a:latin typeface="Calibri" pitchFamily="34" charset="0"/>
              </a:rPr>
              <a:t>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Sr</a:t>
            </a:r>
            <a:r>
              <a:rPr lang="en-US" sz="1600" dirty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Ca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Na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Mg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Al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Mn</a:t>
            </a:r>
            <a:r>
              <a:rPr lang="en-US" sz="1600" dirty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Zn</a:t>
            </a:r>
            <a:r>
              <a:rPr lang="en-US" sz="1600" dirty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Cr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Fe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Cd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Co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Ni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Sn</a:t>
            </a:r>
            <a:r>
              <a:rPr lang="en-US" sz="1600" dirty="0" smtClean="0">
                <a:latin typeface="Calibri" pitchFamily="34" charset="0"/>
              </a:rPr>
              <a:t>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Pb</a:t>
            </a:r>
            <a:r>
              <a:rPr lang="en-US" sz="1600" dirty="0" smtClean="0">
                <a:latin typeface="Calibri" pitchFamily="34" charset="0"/>
              </a:rPr>
              <a:t> 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(</a:t>
            </a:r>
            <a:r>
              <a:rPr lang="en-US" sz="1600" dirty="0">
                <a:latin typeface="Calibri" pitchFamily="34" charset="0"/>
              </a:rPr>
              <a:t>H</a:t>
            </a:r>
            <a:r>
              <a:rPr lang="en-US" sz="1600" dirty="0" smtClean="0"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err="1" smtClean="0">
                <a:latin typeface="Calibri" pitchFamily="34" charset="0"/>
              </a:rPr>
              <a:t>Sb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Cu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Ag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Pd	</a:t>
            </a:r>
            <a:endParaRPr lang="en-US" sz="1600" baseline="-250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Pt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Hg	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Au</a:t>
            </a:r>
            <a:r>
              <a:rPr lang="en-US" sz="1600" dirty="0">
                <a:latin typeface="Calibri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868805"/>
            <a:ext cx="9029700" cy="31203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137410"/>
            <a:ext cx="9029700" cy="25831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115" y="68580"/>
            <a:ext cx="7303770" cy="67208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474345"/>
            <a:ext cx="9029700" cy="59093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 is the coefficient of oxygen gas, when methane, CH</a:t>
            </a:r>
            <a:r>
              <a:rPr lang="en-US" baseline="-25000" dirty="0" smtClean="0"/>
              <a:t>4</a:t>
            </a:r>
            <a:r>
              <a:rPr lang="en-US" dirty="0" smtClean="0"/>
              <a:t>, gas undergoes combustion with oxygen gas to produce carbon dioxide gas and water vapor?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lithium chlorate decomposes upon heating to powdered lithium chloride and oxygen gas.</a:t>
            </a:r>
          </a:p>
          <a:p>
            <a:r>
              <a:rPr lang="en-US" dirty="0" smtClean="0"/>
              <a:t>What is the coefficient of the lithium chloride in the balanced chemical equation?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Conventional, Total Ionic and Net Ionic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cadmium bromide reacts with potassium arsenate the products are: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CdK</a:t>
            </a:r>
            <a:r>
              <a:rPr lang="en-US" baseline="-25000" dirty="0" smtClean="0"/>
              <a:t>2</a:t>
            </a:r>
            <a:r>
              <a:rPr lang="en-US" dirty="0" smtClean="0"/>
              <a:t> and AsO</a:t>
            </a:r>
            <a:r>
              <a:rPr lang="en-US" baseline="-25000" dirty="0" smtClean="0"/>
              <a:t>4</a:t>
            </a:r>
            <a:r>
              <a:rPr lang="en-US" dirty="0" smtClean="0"/>
              <a:t>Br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Cd</a:t>
            </a:r>
            <a:r>
              <a:rPr lang="en-US" baseline="-25000" dirty="0" smtClean="0"/>
              <a:t>2</a:t>
            </a:r>
            <a:r>
              <a:rPr lang="en-US" dirty="0" smtClean="0"/>
              <a:t>(AsO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 and K</a:t>
            </a:r>
            <a:r>
              <a:rPr lang="en-US" baseline="-25000" dirty="0" smtClean="0"/>
              <a:t>3</a:t>
            </a:r>
            <a:r>
              <a:rPr lang="en-US" dirty="0" smtClean="0"/>
              <a:t>Br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Cd</a:t>
            </a:r>
            <a:r>
              <a:rPr lang="en-US" baseline="-25000" dirty="0" smtClean="0"/>
              <a:t>3</a:t>
            </a:r>
            <a:r>
              <a:rPr lang="en-US" dirty="0" smtClean="0"/>
              <a:t>(AsO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and K</a:t>
            </a:r>
            <a:r>
              <a:rPr lang="en-US" baseline="-25000" dirty="0" smtClean="0"/>
              <a:t>3</a:t>
            </a:r>
            <a:r>
              <a:rPr lang="en-US" dirty="0" smtClean="0"/>
              <a:t>Br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Cd</a:t>
            </a:r>
            <a:r>
              <a:rPr lang="en-US" baseline="-25000" dirty="0" smtClean="0"/>
              <a:t>3</a:t>
            </a:r>
            <a:r>
              <a:rPr lang="en-US" dirty="0" smtClean="0"/>
              <a:t>(AsO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and </a:t>
            </a:r>
            <a:r>
              <a:rPr lang="en-US" dirty="0" err="1" smtClean="0"/>
              <a:t>KBr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KCd</a:t>
            </a:r>
            <a:r>
              <a:rPr lang="en-US" dirty="0" smtClean="0"/>
              <a:t> and BrAsO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1813</Words>
  <Application>Microsoft Office PowerPoint</Application>
  <PresentationFormat>On-screen Show (4:3)</PresentationFormat>
  <Paragraphs>401</Paragraphs>
  <Slides>46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Chemistry 120</vt:lpstr>
      <vt:lpstr>PowerPoint Presentation</vt:lpstr>
      <vt:lpstr>Permanent Color Change</vt:lpstr>
      <vt:lpstr>PowerPoint Presentation</vt:lpstr>
      <vt:lpstr>PowerPoint Presentation</vt:lpstr>
      <vt:lpstr>PowerPoint Presentation</vt:lpstr>
      <vt:lpstr>Example – Chemical Reactions</vt:lpstr>
      <vt:lpstr>Example – Chemical Reactions</vt:lpstr>
      <vt:lpstr>Example – Conventional, Total Ionic and Net Ionic Equations</vt:lpstr>
      <vt:lpstr>Example – Conventional, Total Ionic and Net Ionic Equations</vt:lpstr>
      <vt:lpstr>Example – Conventional, Total Ionic and Net Ionic Equations</vt:lpstr>
      <vt:lpstr>Example – Conventional, Total Ionic and Net Ionic Equations</vt:lpstr>
      <vt:lpstr>PowerPoint Presentation</vt:lpstr>
      <vt:lpstr>PowerPoint Presentation</vt:lpstr>
      <vt:lpstr>PowerPoint Presentation</vt:lpstr>
      <vt:lpstr>Common Strong Acids and Bases</vt:lpstr>
      <vt:lpstr>PowerPoint Presentation</vt:lpstr>
      <vt:lpstr>PowerPoint Presentation</vt:lpstr>
      <vt:lpstr>PowerPoint Presentation</vt:lpstr>
      <vt:lpstr>PowerPoint Presentation</vt:lpstr>
      <vt:lpstr>Example – Redox Reactions Synthesis/Combination Reactions</vt:lpstr>
      <vt:lpstr>Example – Redox Reactions Synthesis/Combination Reactions</vt:lpstr>
      <vt:lpstr>Example – Redox Reactions Combustion Reactions</vt:lpstr>
      <vt:lpstr>Example – Redox Reactions Combustion Reactions</vt:lpstr>
      <vt:lpstr>Example – Redox Reactions Combustion Reactions</vt:lpstr>
      <vt:lpstr>Example – Redox Reactions Decomposition Reactions</vt:lpstr>
      <vt:lpstr>Example – Redox Reactions Decomposition Reactions</vt:lpstr>
      <vt:lpstr>Example – Redox Reactions Decomposition Reactions</vt:lpstr>
      <vt:lpstr>PowerPoint Presentation</vt:lpstr>
      <vt:lpstr>Solubility Rules</vt:lpstr>
      <vt:lpstr>PowerPoint Presentation</vt:lpstr>
      <vt:lpstr>Example – Ion Exchange Reactions</vt:lpstr>
      <vt:lpstr>Example – Ion Exchange Reactions</vt:lpstr>
      <vt:lpstr>Example – Ion Exchange Reactions</vt:lpstr>
      <vt:lpstr>Example – Ion Exchange Reactions</vt:lpstr>
      <vt:lpstr>Example – Ion Exchange Reactions</vt:lpstr>
      <vt:lpstr>Example – Ion Exchange Reactions</vt:lpstr>
      <vt:lpstr>PowerPoint Presentation</vt:lpstr>
      <vt:lpstr>PowerPoint Presentation</vt:lpstr>
      <vt:lpstr>Example – Redox Reactions Single Replacement Reactions</vt:lpstr>
      <vt:lpstr>Example – Redox Reactions Single Replacement Reactions</vt:lpstr>
      <vt:lpstr>Example – Redox Reactions Single Replacement Reactions</vt:lpstr>
      <vt:lpstr>Example – Redox Reactions  Single Replacement Reactions</vt:lpstr>
      <vt:lpstr>PowerPoint Presentation</vt:lpstr>
      <vt:lpstr>PowerPoint Presentation</vt:lpstr>
      <vt:lpstr>PowerPoint Presentation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120</dc:title>
  <dc:creator>Diana.Vance</dc:creator>
  <cp:lastModifiedBy>Martin Larter</cp:lastModifiedBy>
  <cp:revision>61</cp:revision>
  <dcterms:created xsi:type="dcterms:W3CDTF">2009-09-11T00:11:52Z</dcterms:created>
  <dcterms:modified xsi:type="dcterms:W3CDTF">2012-01-22T23:30:13Z</dcterms:modified>
</cp:coreProperties>
</file>